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sldIdLst>
    <p:sldId id="330" r:id="rId5"/>
    <p:sldId id="261" r:id="rId6"/>
    <p:sldId id="258" r:id="rId7"/>
    <p:sldId id="263" r:id="rId8"/>
    <p:sldId id="262" r:id="rId9"/>
    <p:sldId id="264" r:id="rId10"/>
    <p:sldId id="265" r:id="rId11"/>
    <p:sldId id="266" r:id="rId12"/>
    <p:sldId id="267" r:id="rId13"/>
    <p:sldId id="269" r:id="rId14"/>
    <p:sldId id="275" r:id="rId15"/>
    <p:sldId id="279" r:id="rId16"/>
    <p:sldId id="276" r:id="rId17"/>
    <p:sldId id="277" r:id="rId18"/>
    <p:sldId id="285" r:id="rId19"/>
    <p:sldId id="281" r:id="rId20"/>
    <p:sldId id="283" r:id="rId21"/>
    <p:sldId id="287" r:id="rId22"/>
    <p:sldId id="288" r:id="rId23"/>
    <p:sldId id="282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5AEBB-C0FF-4800-3C22-61A26F524826}" v="1" dt="2020-09-09T19:23:1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 bwMode="ltGray">
          <a:xfrm>
            <a:off x="1219201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92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920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1" y="5631204"/>
            <a:ext cx="1828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302" y="1600201"/>
            <a:ext cx="833120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9302" y="4344916"/>
            <a:ext cx="7518400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332059-42F4-4701-B0EE-0C035BDC8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2EA7B-A301-4C31-8933-5A534010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7279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black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4876800" y="0"/>
            <a:ext cx="70188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520" y="10033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1600" y="482600"/>
            <a:ext cx="6197600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520" y="24511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8296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6BC3D-6FFE-4165-9D64-0D8E8C46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609600" y="0"/>
            <a:ext cx="1232079" cy="1122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B9C403-00E6-41A7-A1A2-BF5C8F9FD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60960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5280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99254-F664-4CAC-BBFA-9686D721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B6869-CF53-4CBF-8827-26770AD6B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82401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0" name="Rectangle 19"/>
          <p:cNvSpPr/>
          <p:nvPr/>
        </p:nvSpPr>
        <p:spPr bwMode="gray">
          <a:xfrm>
            <a:off x="11277601" y="5638800"/>
            <a:ext cx="3048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4" name="Rectangle 23"/>
          <p:cNvSpPr/>
          <p:nvPr/>
        </p:nvSpPr>
        <p:spPr bwMode="gray">
          <a:xfrm>
            <a:off x="1216469" y="5638800"/>
            <a:ext cx="6096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1" name="Rectangle 20"/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6308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469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534" y="6032500"/>
            <a:ext cx="593344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469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824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7" name="Rectangle 26"/>
          <p:cNvSpPr/>
          <p:nvPr/>
        </p:nvSpPr>
        <p:spPr bwMode="gray">
          <a:xfrm>
            <a:off x="11277601" y="0"/>
            <a:ext cx="304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8" name="Rectangle 27"/>
          <p:cNvSpPr/>
          <p:nvPr/>
        </p:nvSpPr>
        <p:spPr bwMode="gray">
          <a:xfrm>
            <a:off x="1219201" y="0"/>
            <a:ext cx="6096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920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30" name="Rectangle 29"/>
          <p:cNvSpPr/>
          <p:nvPr/>
        </p:nvSpPr>
        <p:spPr bwMode="ltGray">
          <a:xfrm>
            <a:off x="1" y="0"/>
            <a:ext cx="12192000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6308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469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9202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029" y="1600201"/>
            <a:ext cx="8285430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9030" y="4259997"/>
            <a:ext cx="7266515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0F7C87-E633-40CF-8C0A-95478AC1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06D2754-724E-45A7-A556-E56DACD82603}"/>
              </a:ext>
            </a:extLst>
          </p:cNvPr>
          <p:cNvSpPr/>
          <p:nvPr/>
        </p:nvSpPr>
        <p:spPr bwMode="ltGray">
          <a:xfrm>
            <a:off x="1" y="5638800"/>
            <a:ext cx="12192000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8005F7-63D9-4B1E-A6B6-68886AEDE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959920" y="60960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8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883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851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3360" y="1600200"/>
            <a:ext cx="481584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290D-6D0C-4747-AE12-AA11620B9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D35FE-C340-4E9C-B18E-EF5BFE5B4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7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489948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1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851" y="2514707"/>
            <a:ext cx="4815840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9057" y="1499616"/>
            <a:ext cx="4820143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9057" y="2514600"/>
            <a:ext cx="4820143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886E8-243E-4FDA-8BD0-9192EB00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18CB9-722B-4FEF-BCE6-0B2582A7F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832848" cy="1239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78E63-FB69-4767-A3DA-7BFAE97D9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731C1-D4E5-4683-8081-21FAAE7A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36735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403" y="0"/>
            <a:ext cx="30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72800" y="0"/>
            <a:ext cx="92286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black">
          <a:xfrm>
            <a:off x="11895662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8FDF97-11FE-45A4-91DC-9E4B72D2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9740720" y="0"/>
            <a:ext cx="1232079" cy="1122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3BEBB7-D148-4883-B584-75C33918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9740720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955" y="0"/>
            <a:ext cx="414879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95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520" y="381000"/>
            <a:ext cx="3294280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282700"/>
            <a:ext cx="6197600" cy="48895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520" y="1828800"/>
            <a:ext cx="3294280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5242F-0B8D-44F6-8AE5-90FB9922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E3711-ADE6-4E12-8AD9-DB58D2BE2B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2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7200" y="0"/>
            <a:ext cx="304800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617304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13" name="Rectangle 12"/>
          <p:cNvSpPr/>
          <p:nvPr/>
        </p:nvSpPr>
        <p:spPr bwMode="black">
          <a:xfrm>
            <a:off x="617304" y="736219"/>
            <a:ext cx="609600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304" y="7362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304" y="1345819"/>
            <a:ext cx="60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292" y="898103"/>
            <a:ext cx="336111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30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853" y="177801"/>
            <a:ext cx="8362948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852" y="1600200"/>
            <a:ext cx="9785349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1131E4-1558-4649-9C57-C404CC9EA9C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693112-B262-47A4-9BA8-EC754CD42F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/>
          <a:stretch/>
        </p:blipFill>
        <p:spPr>
          <a:xfrm>
            <a:off x="10650828" y="0"/>
            <a:ext cx="1232079" cy="1122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37C941-D43A-48DA-AC7F-5655D2727C7F}"/>
              </a:ext>
            </a:extLst>
          </p:cNvPr>
          <p:cNvSpPr txBox="1"/>
          <p:nvPr userDrawn="1"/>
        </p:nvSpPr>
        <p:spPr>
          <a:xfrm>
            <a:off x="10807700" y="6477000"/>
            <a:ext cx="1079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BA18A39-4544-4466-9CB8-2F5EB9C47D36}" type="slidenum">
              <a:rPr lang="en-US" sz="1800" b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29</a:t>
            </a:r>
          </a:p>
        </p:txBody>
      </p:sp>
    </p:spTree>
    <p:extLst>
      <p:ext uri="{BB962C8B-B14F-4D97-AF65-F5344CB8AC3E}">
        <p14:creationId xmlns:p14="http://schemas.microsoft.com/office/powerpoint/2010/main" val="144359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07/relationships/hdphoto" Target="../media/hdphoto6.wdp"/><Relationship Id="rId11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2.wdp"/><Relationship Id="rId3" Type="http://schemas.openxmlformats.org/officeDocument/2006/relationships/slideLayout" Target="../slideLayouts/slideLayout6.xml"/><Relationship Id="rId7" Type="http://schemas.microsoft.com/office/2007/relationships/hdphoto" Target="../media/hdphoto9.wdp"/><Relationship Id="rId12" Type="http://schemas.openxmlformats.org/officeDocument/2006/relationships/image" Target="../media/image2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10.wdp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12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4.wdp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8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microsoft.com/office/2007/relationships/hdphoto" Target="../media/hdphoto16.wdp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7.png"/><Relationship Id="rId5" Type="http://schemas.microsoft.com/office/2007/relationships/hdphoto" Target="../media/hdphoto15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microsoft.com/office/2007/relationships/hdphoto" Target="../media/hdphoto17.wdp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DE81-41F6-44D6-86B3-FA4C61F2E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302" y="1600202"/>
            <a:ext cx="8331201" cy="264982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Special functions and Integral Transforms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MAT 241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E9575-3561-41F7-A451-E7AB78EEF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Mohamed Adel</a:t>
            </a:r>
          </a:p>
          <a:p>
            <a:r>
              <a:rPr lang="en-US" dirty="0"/>
              <a:t>mohamed.adel@aiet.edu.eg</a:t>
            </a:r>
          </a:p>
          <a:p>
            <a:endParaRPr lang="en-US" dirty="0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B67F9EE8-744C-4BB4-AB21-05DDFD50725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r-SA"/>
              <a:t>انقر لإضافة نص</a:t>
            </a:r>
          </a:p>
        </p:txBody>
      </p:sp>
    </p:spTree>
    <p:extLst>
      <p:ext uri="{BB962C8B-B14F-4D97-AF65-F5344CB8AC3E}">
        <p14:creationId xmlns:p14="http://schemas.microsoft.com/office/powerpoint/2010/main" val="2356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3895-7C6C-4948-95D2-FEE17C19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276" y="152043"/>
            <a:ext cx="8832848" cy="123983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Recurrence Relations for Legendre polynomials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5326A-E6DC-43F8-B118-E7A585EE68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9813"/>
          <a:stretch/>
        </p:blipFill>
        <p:spPr>
          <a:xfrm>
            <a:off x="1336276" y="1829761"/>
            <a:ext cx="6494079" cy="412027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D413A6-45F9-41DA-BFAF-FA5B7DC1F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6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97CA-4CBF-474A-9AC1-B183A780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34" y="255075"/>
            <a:ext cx="8832848" cy="103281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F4B479-DCB5-4FAC-BC72-60A30B97EF8E}"/>
                  </a:ext>
                </a:extLst>
              </p:cNvPr>
              <p:cNvSpPr txBox="1"/>
              <p:nvPr/>
            </p:nvSpPr>
            <p:spPr>
              <a:xfrm>
                <a:off x="1362034" y="1153024"/>
                <a:ext cx="10071279" cy="510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Show that: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From RR III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Put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 =4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Put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 =2</a:t>
                </a:r>
              </a:p>
              <a:p>
                <a:pPr>
                  <a:lnSpc>
                    <a:spcPct val="150000"/>
                  </a:lnSpc>
                </a:pPr>
                <a:endParaRPr lang="en-US" sz="24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F4B479-DCB5-4FAC-BC72-60A30B97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34" y="1153024"/>
                <a:ext cx="10071279" cy="5105950"/>
              </a:xfrm>
              <a:prstGeom prst="rect">
                <a:avLst/>
              </a:prstGeom>
              <a:blipFill>
                <a:blip r:embed="rId4"/>
                <a:stretch>
                  <a:fillRect l="-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985F518-9949-4D32-96F2-201E84AD5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0748" y="2688327"/>
            <a:ext cx="4327213" cy="557568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F96B79-3154-46AB-943C-1C2B19A86D26}"/>
                  </a:ext>
                </a:extLst>
              </p:cNvPr>
              <p:cNvSpPr/>
              <p:nvPr/>
            </p:nvSpPr>
            <p:spPr>
              <a:xfrm>
                <a:off x="3861138" y="4028850"/>
                <a:ext cx="3656706" cy="462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F96B79-3154-46AB-943C-1C2B19A86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138" y="4028850"/>
                <a:ext cx="3656706" cy="462691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F54908-23BD-4EB5-B485-B2B02E5C513A}"/>
                  </a:ext>
                </a:extLst>
              </p:cNvPr>
              <p:cNvSpPr/>
              <p:nvPr/>
            </p:nvSpPr>
            <p:spPr>
              <a:xfrm>
                <a:off x="3870237" y="4627951"/>
                <a:ext cx="3656706" cy="462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F54908-23BD-4EB5-B485-B2B02E5C5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237" y="4627951"/>
                <a:ext cx="3656706" cy="462691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241E38-B1DC-4631-B010-09B92B5A1FD8}"/>
                  </a:ext>
                </a:extLst>
              </p:cNvPr>
              <p:cNvSpPr/>
              <p:nvPr/>
            </p:nvSpPr>
            <p:spPr>
              <a:xfrm>
                <a:off x="3444431" y="5498082"/>
                <a:ext cx="35493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241E38-B1DC-4631-B010-09B92B5A1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431" y="5498082"/>
                <a:ext cx="3549305" cy="461665"/>
              </a:xfrm>
              <a:prstGeom prst="rect">
                <a:avLst/>
              </a:prstGeom>
              <a:blipFill>
                <a:blip r:embed="rId9"/>
                <a:stretch>
                  <a:fillRect l="-25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279086-FDFA-44C5-9CA9-A16EC89BF4D8}"/>
                  </a:ext>
                </a:extLst>
              </p:cNvPr>
              <p:cNvSpPr/>
              <p:nvPr/>
            </p:nvSpPr>
            <p:spPr>
              <a:xfrm>
                <a:off x="3354663" y="6204749"/>
                <a:ext cx="3656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279086-FDFA-44C5-9CA9-A16EC89BF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663" y="6204749"/>
                <a:ext cx="3656707" cy="461665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067225-CFAA-495F-9853-5361892AF1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0F61AED-B3D3-4E47-8BC6-81D4C1C89F61}"/>
                  </a:ext>
                </a:extLst>
              </p:cNvPr>
              <p:cNvSpPr/>
              <p:nvPr/>
            </p:nvSpPr>
            <p:spPr>
              <a:xfrm>
                <a:off x="1635686" y="1883517"/>
                <a:ext cx="36567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0F61AED-B3D3-4E47-8BC6-81D4C1C89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86" y="1883517"/>
                <a:ext cx="3656707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CF6602-C16F-4514-B366-FD0EAE1317A9}"/>
                  </a:ext>
                </a:extLst>
              </p:cNvPr>
              <p:cNvSpPr txBox="1"/>
              <p:nvPr/>
            </p:nvSpPr>
            <p:spPr>
              <a:xfrm>
                <a:off x="1635686" y="3638228"/>
                <a:ext cx="5052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→   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CF6602-C16F-4514-B366-FD0EAE131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86" y="3638228"/>
                <a:ext cx="5052922" cy="369332"/>
              </a:xfrm>
              <a:prstGeom prst="rect">
                <a:avLst/>
              </a:prstGeom>
              <a:blipFill>
                <a:blip r:embed="rId5"/>
                <a:stretch>
                  <a:fillRect r="-362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E65278-1C10-4EBB-9AFB-0D964EE10D3B}"/>
                  </a:ext>
                </a:extLst>
              </p:cNvPr>
              <p:cNvSpPr/>
              <p:nvPr/>
            </p:nvSpPr>
            <p:spPr>
              <a:xfrm>
                <a:off x="1707821" y="964616"/>
                <a:ext cx="3656706" cy="462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E65278-1C10-4EBB-9AFB-0D964EE10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821" y="964616"/>
                <a:ext cx="3656706" cy="462691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C4DF4D-56D5-4231-ADE7-E997C10ACC0C}"/>
                  </a:ext>
                </a:extLst>
              </p:cNvPr>
              <p:cNvSpPr/>
              <p:nvPr/>
            </p:nvSpPr>
            <p:spPr>
              <a:xfrm>
                <a:off x="1707821" y="2710595"/>
                <a:ext cx="534332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C4DF4D-56D5-4231-ADE7-E997C10AC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821" y="2710595"/>
                <a:ext cx="5343322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84AC76-52D5-4B53-AFA2-47A5C8B513EB}"/>
                  </a:ext>
                </a:extLst>
              </p:cNvPr>
              <p:cNvSpPr/>
              <p:nvPr/>
            </p:nvSpPr>
            <p:spPr>
              <a:xfrm>
                <a:off x="1635686" y="4426015"/>
                <a:ext cx="5323317" cy="462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84AC76-52D5-4B53-AFA2-47A5C8B51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86" y="4426015"/>
                <a:ext cx="5323317" cy="462691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2B6773-27C2-4AF8-BA0D-F7352F2DF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F314-7884-456D-A4A2-81194741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396" y="164922"/>
            <a:ext cx="9327431" cy="123983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Orthogonal properties of Legendre polynomials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573B3-8005-4534-A91C-FA899F459CE0}"/>
              </a:ext>
            </a:extLst>
          </p:cNvPr>
          <p:cNvSpPr/>
          <p:nvPr/>
        </p:nvSpPr>
        <p:spPr>
          <a:xfrm>
            <a:off x="1323396" y="1640811"/>
            <a:ext cx="10293348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The most important property of Legendre polynomials is the orthogonality property. This given by: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A5980-5995-4729-9929-A29528872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7506" y="3224854"/>
            <a:ext cx="5744135" cy="1992335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FFA7A1-A43F-4D80-8C0D-EC1890EA5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5112-01F3-4CCA-ABE6-6C7E9655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87275-DBC8-44F4-8479-AD381D0ED02B}"/>
              </a:ext>
            </a:extLst>
          </p:cNvPr>
          <p:cNvSpPr txBox="1"/>
          <p:nvPr/>
        </p:nvSpPr>
        <p:spPr>
          <a:xfrm>
            <a:off x="1493949" y="1648496"/>
            <a:ext cx="9942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Show that: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u="sng" dirty="0">
                <a:solidFill>
                  <a:srgbClr val="00B050"/>
                </a:solidFill>
              </a:rPr>
              <a:t>Solution: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042F8-D087-4125-AC1B-0399D0318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657" y="1938388"/>
            <a:ext cx="4364127" cy="1082209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FAAC1F-2DC0-4595-B7CE-CA0BEAEF0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2628" y="4476030"/>
            <a:ext cx="4010025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FD42F-D22C-4204-A286-3346E3E746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657" y="5049501"/>
            <a:ext cx="4892098" cy="100492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701D0-BF85-416C-8E72-903F960AE8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3853" y="6286966"/>
            <a:ext cx="6477000" cy="400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BA79A-8A18-4221-80EA-6086426B8F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8432" y="3548690"/>
            <a:ext cx="4000500" cy="762000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63931F-47A3-4171-903C-DBDDE409A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362AF-D1E5-48D2-AAB3-1926AFA22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7085" y="1143284"/>
            <a:ext cx="8899701" cy="457143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15A5F1-9318-4A14-A47A-08CDCE99E110}"/>
              </a:ext>
            </a:extLst>
          </p:cNvPr>
          <p:cNvSpPr/>
          <p:nvPr/>
        </p:nvSpPr>
        <p:spPr>
          <a:xfrm>
            <a:off x="7956645" y="4599296"/>
            <a:ext cx="2420141" cy="11154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9741A0-7C82-43B2-905D-85E253CAB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FEF7-DD59-4F9A-977B-E087BF68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546" y="164153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Note: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5E966-05B8-43CE-8559-6054D307B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686" t="44574" r="39440" b="32928"/>
          <a:stretch/>
        </p:blipFill>
        <p:spPr>
          <a:xfrm>
            <a:off x="1610436" y="2879678"/>
            <a:ext cx="6555997" cy="297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33A80-1D4A-4F74-ACFD-4AA918D66B96}"/>
              </a:ext>
            </a:extLst>
          </p:cNvPr>
          <p:cNvSpPr txBox="1"/>
          <p:nvPr/>
        </p:nvSpPr>
        <p:spPr>
          <a:xfrm>
            <a:off x="1433015" y="1596788"/>
            <a:ext cx="1014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Any polynomial of degree </a:t>
            </a:r>
            <a:r>
              <a:rPr lang="en-US" sz="2400" b="1" i="1" dirty="0">
                <a:solidFill>
                  <a:srgbClr val="C00000"/>
                </a:solidFill>
              </a:rPr>
              <a:t>n</a:t>
            </a:r>
            <a:r>
              <a:rPr lang="en-US" sz="2400" dirty="0"/>
              <a:t> can be </a:t>
            </a:r>
            <a:r>
              <a:rPr lang="en-US" sz="2400" b="1" dirty="0">
                <a:solidFill>
                  <a:srgbClr val="7030A0"/>
                </a:solidFill>
              </a:rPr>
              <a:t>represented</a:t>
            </a:r>
            <a:r>
              <a:rPr lang="en-US" sz="2400" dirty="0"/>
              <a:t> in terms of Legendre polynomials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79193-D37B-4622-9AD6-0267C5EEDD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1826" y="4661100"/>
            <a:ext cx="3765967" cy="992956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0BF48CA-A813-4236-A3B5-2A0EF4727836}"/>
              </a:ext>
            </a:extLst>
          </p:cNvPr>
          <p:cNvGrpSpPr/>
          <p:nvPr/>
        </p:nvGrpSpPr>
        <p:grpSpPr>
          <a:xfrm>
            <a:off x="8462559" y="2595842"/>
            <a:ext cx="2471604" cy="1560414"/>
            <a:chOff x="2010244" y="5052910"/>
            <a:chExt cx="2471604" cy="15604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254E5E-808F-4A61-AC2C-5B0958ED2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10244" y="5052910"/>
              <a:ext cx="2471604" cy="1560414"/>
            </a:xfrm>
            <a:prstGeom prst="rect">
              <a:avLst/>
            </a:prstGeom>
            <a:ln w="38100" cap="sq">
              <a:solidFill>
                <a:srgbClr val="FFFF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FFF1BF-2112-4F60-BD2A-6BD77EA3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535" y="6129919"/>
              <a:ext cx="1336731" cy="483405"/>
            </a:xfrm>
            <a:prstGeom prst="rect">
              <a:avLst/>
            </a:prstGeom>
          </p:spPr>
        </p:pic>
      </p:grp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015ECB-F6EE-42A4-9AAF-1725544C7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4E9A-CF3B-4C04-AAE1-A8E1AD2D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20009B-EB80-41D2-8092-8710B98046DF}"/>
                  </a:ext>
                </a:extLst>
              </p:cNvPr>
              <p:cNvSpPr txBox="1"/>
              <p:nvPr/>
            </p:nvSpPr>
            <p:spPr>
              <a:xfrm>
                <a:off x="1364776" y="1417638"/>
                <a:ext cx="10290412" cy="5202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Express the function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in terms of Legendre polynomials.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Solution: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</a:rPr>
                  <a:t>]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nor/>
                        </m:rPr>
                        <a:rPr lang="en-US" sz="2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20009B-EB80-41D2-8092-8710B9804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76" y="1417638"/>
                <a:ext cx="10290412" cy="5202643"/>
              </a:xfrm>
              <a:prstGeom prst="rect">
                <a:avLst/>
              </a:prstGeom>
              <a:blipFill>
                <a:blip r:embed="rId4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221AA2F-DD6A-4BE7-915F-8AABB7F09021}"/>
              </a:ext>
            </a:extLst>
          </p:cNvPr>
          <p:cNvGrpSpPr/>
          <p:nvPr/>
        </p:nvGrpSpPr>
        <p:grpSpPr>
          <a:xfrm>
            <a:off x="8462559" y="2595842"/>
            <a:ext cx="2471604" cy="1560414"/>
            <a:chOff x="2010244" y="5052910"/>
            <a:chExt cx="2471604" cy="15604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2F3B2-130D-4A75-9E13-DCB21A64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10244" y="5052910"/>
              <a:ext cx="2471604" cy="1560414"/>
            </a:xfrm>
            <a:prstGeom prst="rect">
              <a:avLst/>
            </a:prstGeom>
            <a:ln w="38100" cap="sq">
              <a:solidFill>
                <a:srgbClr val="FFFF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6A2871-64F3-435D-98A4-45893C5BF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535" y="6129919"/>
              <a:ext cx="1336731" cy="483405"/>
            </a:xfrm>
            <a:prstGeom prst="rect">
              <a:avLst/>
            </a:prstGeom>
          </p:spPr>
        </p:pic>
      </p:grp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6615D2-B099-4D53-9382-F36E6892C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3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F4D9-9F3D-46B0-A990-4769EAD6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44BF0E-0706-4B07-B428-CC5B8AFAF48B}"/>
                  </a:ext>
                </a:extLst>
              </p:cNvPr>
              <p:cNvSpPr txBox="1"/>
              <p:nvPr/>
            </p:nvSpPr>
            <p:spPr>
              <a:xfrm>
                <a:off x="1364776" y="1417638"/>
                <a:ext cx="10290412" cy="4672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Find the integral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Solution: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44BF0E-0706-4B07-B428-CC5B8AFAF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76" y="1417638"/>
                <a:ext cx="10290412" cy="4672113"/>
              </a:xfrm>
              <a:prstGeom prst="rect">
                <a:avLst/>
              </a:prstGeom>
              <a:blipFill>
                <a:blip r:embed="rId4"/>
                <a:stretch>
                  <a:fillRect l="-829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AF624B-2792-4059-9B4D-ADEDA1092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BC15B-3620-45D8-B19E-FDDE5E8FED61}"/>
                  </a:ext>
                </a:extLst>
              </p:cNvPr>
              <p:cNvSpPr txBox="1"/>
              <p:nvPr/>
            </p:nvSpPr>
            <p:spPr>
              <a:xfrm>
                <a:off x="1419366" y="641444"/>
                <a:ext cx="10112991" cy="4899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     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      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      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    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𝟓𝟒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BC15B-3620-45D8-B19E-FDDE5E8FE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66" y="641444"/>
                <a:ext cx="10112991" cy="4899162"/>
              </a:xfrm>
              <a:prstGeom prst="rect">
                <a:avLst/>
              </a:prstGeom>
              <a:blipFill>
                <a:blip r:embed="rId4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2B10D1-F24F-4D52-AB16-689809955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462C-1BBE-4DE4-932E-FA74AE41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29" y="1600201"/>
            <a:ext cx="9755908" cy="2654064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Lecture(9): Legendre Polynomials</a:t>
            </a:r>
          </a:p>
        </p:txBody>
      </p:sp>
    </p:spTree>
    <p:extLst>
      <p:ext uri="{BB962C8B-B14F-4D97-AF65-F5344CB8AC3E}">
        <p14:creationId xmlns:p14="http://schemas.microsoft.com/office/powerpoint/2010/main" val="22896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5112-01F3-4CCA-ABE6-6C7E9655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87275-DBC8-44F4-8479-AD381D0ED02B}"/>
              </a:ext>
            </a:extLst>
          </p:cNvPr>
          <p:cNvSpPr txBox="1"/>
          <p:nvPr/>
        </p:nvSpPr>
        <p:spPr>
          <a:xfrm>
            <a:off x="1493949" y="1648496"/>
            <a:ext cx="9942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Evaluate the following integral: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u="sng" dirty="0">
                <a:solidFill>
                  <a:srgbClr val="00B050"/>
                </a:solidFill>
              </a:rPr>
              <a:t>Solution: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9CE6F-009C-400B-8201-0F81655A3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0489" y="1799372"/>
            <a:ext cx="1522508" cy="113244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00CAB-EB85-4F51-A26C-D3247FDEC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7722" y="3516797"/>
            <a:ext cx="9367908" cy="264283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54BE17-3F96-403D-BCEF-91946F6998C9}"/>
              </a:ext>
            </a:extLst>
          </p:cNvPr>
          <p:cNvSpPr/>
          <p:nvPr/>
        </p:nvSpPr>
        <p:spPr>
          <a:xfrm>
            <a:off x="3630304" y="5445457"/>
            <a:ext cx="2465696" cy="57320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48C5D-CE25-45FA-839D-E8F6D756D17C}"/>
              </a:ext>
            </a:extLst>
          </p:cNvPr>
          <p:cNvSpPr/>
          <p:nvPr/>
        </p:nvSpPr>
        <p:spPr>
          <a:xfrm>
            <a:off x="6206319" y="5445457"/>
            <a:ext cx="1327245" cy="57320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599841-13F7-41C7-B05B-DF210BB4E123}"/>
              </a:ext>
            </a:extLst>
          </p:cNvPr>
          <p:cNvSpPr/>
          <p:nvPr/>
        </p:nvSpPr>
        <p:spPr>
          <a:xfrm>
            <a:off x="7961005" y="5445457"/>
            <a:ext cx="2302111" cy="57320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7368AD-15B8-4A87-B3AE-436258D79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9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D7740-65E0-45CE-8203-9B5ACC460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895" y="1439768"/>
            <a:ext cx="10326835" cy="3173175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7AF80E-DCE5-4915-94A6-BB187EA3D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F7DC-FFDE-4BF3-95CC-EF544FC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244" y="264017"/>
            <a:ext cx="8832848" cy="101993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Legendre 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830CAE-2187-4AAA-A478-0A935757CC48}"/>
                  </a:ext>
                </a:extLst>
              </p:cNvPr>
              <p:cNvSpPr txBox="1"/>
              <p:nvPr/>
            </p:nvSpPr>
            <p:spPr>
              <a:xfrm>
                <a:off x="1284760" y="1442434"/>
                <a:ext cx="10238704" cy="5024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The Legendre differential equation is given by: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Where,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b="1" i="1" dirty="0"/>
                  <a:t> </a:t>
                </a:r>
                <a:r>
                  <a:rPr lang="en-US" sz="2400" dirty="0"/>
                  <a:t> is non negative real number and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i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ordinary point, so we use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series method </a:t>
                </a:r>
                <a:r>
                  <a:rPr lang="en-US" sz="2400" dirty="0"/>
                  <a:t>to solve this differential equation. The general solution of this equation is given as follow: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pPr lvl="1" algn="ctr">
                  <a:lnSpc>
                    <a:spcPct val="150000"/>
                  </a:lnSpc>
                </a:pPr>
                <a:endParaRPr lang="en-US" sz="2400" b="1" dirty="0">
                  <a:solidFill>
                    <a:srgbClr val="C000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Where,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the Legendre polynomial of the first kind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the Legendre polynomial of the second kind.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830CAE-2187-4AAA-A478-0A935757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760" y="1442434"/>
                <a:ext cx="10238704" cy="5024452"/>
              </a:xfrm>
              <a:prstGeom prst="rect">
                <a:avLst/>
              </a:prstGeom>
              <a:blipFill>
                <a:blip r:embed="rId4"/>
                <a:stretch>
                  <a:fillRect l="-953"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C73287-E0BB-4876-A46F-502E16608049}"/>
              </a:ext>
            </a:extLst>
          </p:cNvPr>
          <p:cNvSpPr/>
          <p:nvPr/>
        </p:nvSpPr>
        <p:spPr>
          <a:xfrm>
            <a:off x="4009622" y="4204952"/>
            <a:ext cx="4172755" cy="73409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64C923-6C54-4ED0-BB3D-E45DA7C848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C9DC-5700-4ED2-B769-3F2EA4C9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397" y="267954"/>
            <a:ext cx="8832848" cy="107145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Legendre Polynomial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14A47A-B1BF-4A24-B062-E638C3FE299D}"/>
                  </a:ext>
                </a:extLst>
              </p:cNvPr>
              <p:cNvSpPr txBox="1"/>
              <p:nvPr/>
            </p:nvSpPr>
            <p:spPr>
              <a:xfrm>
                <a:off x="1323397" y="1459298"/>
                <a:ext cx="10293347" cy="4147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The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first </a:t>
                </a:r>
                <a:r>
                  <a:rPr lang="en-US" sz="2400" dirty="0"/>
                  <a:t>solution of the Legendre DE is called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Legendre polynomial </a:t>
                </a:r>
                <a:r>
                  <a:rPr lang="en-US" sz="2400" dirty="0"/>
                  <a:t>of degree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</a:t>
                </a:r>
                <a:r>
                  <a:rPr lang="en-US" sz="2400" dirty="0"/>
                  <a:t> and donated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/>
                  <a:t> which is defined as: 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Where,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sz="24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when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even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when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odd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C00000"/>
                    </a:solidFill>
                  </a:rPr>
                  <a:t>The first few Legendre polynomial: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14A47A-B1BF-4A24-B062-E638C3FE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97" y="1459298"/>
                <a:ext cx="10293347" cy="4147610"/>
              </a:xfrm>
              <a:prstGeom prst="rect">
                <a:avLst/>
              </a:prstGeom>
              <a:blipFill>
                <a:blip r:embed="rId4"/>
                <a:stretch>
                  <a:fillRect l="-770" r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FCDF36-A8B6-416B-B8B9-08EC9C60B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7763" y="2672373"/>
            <a:ext cx="4049584" cy="1087658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FFD90-D472-44AA-AA2F-DEB76301E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2901" y="5398702"/>
            <a:ext cx="3765967" cy="99295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1B3A51-8461-476D-A2D3-81B3A8FFD9B3}"/>
              </a:ext>
            </a:extLst>
          </p:cNvPr>
          <p:cNvGrpSpPr/>
          <p:nvPr/>
        </p:nvGrpSpPr>
        <p:grpSpPr>
          <a:xfrm>
            <a:off x="2010244" y="5052910"/>
            <a:ext cx="2471604" cy="1613365"/>
            <a:chOff x="2010244" y="5052910"/>
            <a:chExt cx="2471604" cy="16133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34D7E2-6A80-4524-BEBA-E7F0995CC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10244" y="5052910"/>
              <a:ext cx="2471604" cy="15604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BF1B5F-33C8-44BF-979F-D2BEEB19B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535" y="6168556"/>
              <a:ext cx="1336731" cy="497719"/>
            </a:xfrm>
            <a:prstGeom prst="rect">
              <a:avLst/>
            </a:prstGeom>
          </p:spPr>
        </p:pic>
      </p:grp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13788BF-7901-4EC8-AA77-5813847B4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4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12EC13-745B-4F4C-B6FE-7C8A93FD7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r="1174"/>
          <a:stretch/>
        </p:blipFill>
        <p:spPr bwMode="auto">
          <a:xfrm>
            <a:off x="1236370" y="0"/>
            <a:ext cx="9416810" cy="57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A09C5C-38E8-4261-9FEB-0A9E7AB72B41}"/>
                  </a:ext>
                </a:extLst>
              </p:cNvPr>
              <p:cNvSpPr txBox="1"/>
              <p:nvPr/>
            </p:nvSpPr>
            <p:spPr>
              <a:xfrm>
                <a:off x="1397152" y="5628067"/>
                <a:ext cx="10480182" cy="1133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400" dirty="0"/>
                  <a:t>The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Legendre polynomial </a:t>
                </a:r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even</a:t>
                </a:r>
                <a:r>
                  <a:rPr lang="en-US" sz="2400" dirty="0"/>
                  <a:t> when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even</a:t>
                </a:r>
                <a:r>
                  <a:rPr lang="en-US" sz="2400" dirty="0"/>
                  <a:t> and it is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odd</a:t>
                </a:r>
                <a:r>
                  <a:rPr lang="en-US" sz="2400" dirty="0"/>
                  <a:t> when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odd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for any degree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dirty="0"/>
                  <a:t> the polynomial is equal one.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A09C5C-38E8-4261-9FEB-0A9E7AB7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152" y="5628067"/>
                <a:ext cx="10480182" cy="1133965"/>
              </a:xfrm>
              <a:prstGeom prst="rect">
                <a:avLst/>
              </a:prstGeom>
              <a:blipFill>
                <a:blip r:embed="rId5"/>
                <a:stretch>
                  <a:fillRect l="-756" b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80B4B-6E65-4739-A3CB-54D74EBD9EC5}"/>
                  </a:ext>
                </a:extLst>
              </p:cNvPr>
              <p:cNvSpPr txBox="1"/>
              <p:nvPr/>
            </p:nvSpPr>
            <p:spPr>
              <a:xfrm>
                <a:off x="8924110" y="6288264"/>
                <a:ext cx="14714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80B4B-6E65-4739-A3CB-54D74EBD9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110" y="6288264"/>
                <a:ext cx="1471493" cy="369332"/>
              </a:xfrm>
              <a:prstGeom prst="rect">
                <a:avLst/>
              </a:prstGeom>
              <a:blipFill>
                <a:blip r:embed="rId6"/>
                <a:stretch>
                  <a:fillRect l="-4564" r="-4149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93B0C6-48E5-44E8-86D3-9361DC491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3603-FC74-4155-90BF-11CFAFE4D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34" y="190681"/>
            <a:ext cx="8832848" cy="113584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7DE997-7CC4-4260-962B-0DF73D2C6108}"/>
                  </a:ext>
                </a:extLst>
              </p:cNvPr>
              <p:cNvSpPr txBox="1"/>
              <p:nvPr/>
            </p:nvSpPr>
            <p:spPr>
              <a:xfrm>
                <a:off x="1362034" y="1481672"/>
                <a:ext cx="10396377" cy="504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Solve the following DE: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Solution: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Comparing with Legendre DE we got</a:t>
                </a:r>
                <a:r>
                  <a:rPr lang="en-US" sz="2400" b="1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d>
                      <m:d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Then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n = 2</a:t>
                </a:r>
                <a:r>
                  <a:rPr lang="en-US" sz="2400" dirty="0"/>
                  <a:t>, thus the solution is Legendre polynomial of degree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7DE997-7CC4-4260-962B-0DF73D2C6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34" y="1481672"/>
                <a:ext cx="10396377" cy="5045035"/>
              </a:xfrm>
              <a:prstGeom prst="rect">
                <a:avLst/>
              </a:prstGeom>
              <a:blipFill>
                <a:blip r:embed="rId4"/>
                <a:stretch>
                  <a:fillRect l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D44D85-B6F3-4A9E-87E9-86DF35F75554}"/>
              </a:ext>
            </a:extLst>
          </p:cNvPr>
          <p:cNvSpPr/>
          <p:nvPr/>
        </p:nvSpPr>
        <p:spPr>
          <a:xfrm>
            <a:off x="4958366" y="5499279"/>
            <a:ext cx="3078051" cy="10274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4471EE-E166-42D0-A779-BB655552A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93D1-23D9-47F4-A880-18CC439A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7" y="113407"/>
            <a:ext cx="9198643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Generating function for Legendre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EB7B4-6385-46CB-819E-93038732F2E3}"/>
                  </a:ext>
                </a:extLst>
              </p:cNvPr>
              <p:cNvSpPr txBox="1"/>
              <p:nvPr/>
            </p:nvSpPr>
            <p:spPr>
              <a:xfrm>
                <a:off x="3770810" y="2052635"/>
                <a:ext cx="4650376" cy="1006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EB7B4-6385-46CB-819E-93038732F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810" y="2052635"/>
                <a:ext cx="4650376" cy="1006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0DB652-EE7C-40BB-929E-666CD244EF36}"/>
                  </a:ext>
                </a:extLst>
              </p:cNvPr>
              <p:cNvSpPr txBox="1"/>
              <p:nvPr/>
            </p:nvSpPr>
            <p:spPr>
              <a:xfrm>
                <a:off x="1496678" y="4756510"/>
                <a:ext cx="91986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 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0DB652-EE7C-40BB-929E-666CD244E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678" y="4756510"/>
                <a:ext cx="9198643" cy="461665"/>
              </a:xfrm>
              <a:prstGeom prst="rect">
                <a:avLst/>
              </a:prstGeom>
              <a:blipFill>
                <a:blip r:embed="rId5"/>
                <a:stretch>
                  <a:fillRect l="-106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E2958-3B81-4B51-BF31-3A0622823C01}"/>
                  </a:ext>
                </a:extLst>
              </p:cNvPr>
              <p:cNvSpPr txBox="1"/>
              <p:nvPr/>
            </p:nvSpPr>
            <p:spPr>
              <a:xfrm>
                <a:off x="2103976" y="3614353"/>
                <a:ext cx="7984045" cy="504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DE2958-3B81-4B51-BF31-3A062282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976" y="3614353"/>
                <a:ext cx="7984045" cy="5046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993A0C-A53B-4BCB-9EC5-461966C0C804}"/>
              </a:ext>
            </a:extLst>
          </p:cNvPr>
          <p:cNvSpPr/>
          <p:nvPr/>
        </p:nvSpPr>
        <p:spPr>
          <a:xfrm>
            <a:off x="3477296" y="1764406"/>
            <a:ext cx="5190186" cy="14792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403C83-66BC-4822-8D62-1EC094354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0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569A-F571-4C0F-9CEC-8208B260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1340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6806F7-578F-4FCD-9A89-43B47705EB9D}"/>
                  </a:ext>
                </a:extLst>
              </p:cNvPr>
              <p:cNvSpPr txBox="1"/>
              <p:nvPr/>
            </p:nvSpPr>
            <p:spPr>
              <a:xfrm>
                <a:off x="1429555" y="1482320"/>
                <a:ext cx="10084158" cy="5143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Use the Generating function to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for all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n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Solution: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Substitute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in the G.F. then: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nary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6806F7-578F-4FCD-9A89-43B47705E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55" y="1482320"/>
                <a:ext cx="10084158" cy="5143909"/>
              </a:xfrm>
              <a:prstGeom prst="rect">
                <a:avLst/>
              </a:prstGeom>
              <a:blipFill>
                <a:blip r:embed="rId4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8623AF-9A0E-442E-94CB-4EA801A0F2BC}"/>
              </a:ext>
            </a:extLst>
          </p:cNvPr>
          <p:cNvSpPr/>
          <p:nvPr/>
        </p:nvSpPr>
        <p:spPr>
          <a:xfrm>
            <a:off x="1609860" y="5956816"/>
            <a:ext cx="2137893" cy="798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3F002D-7C84-4E1B-9A53-9B1996642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4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569A-F571-4C0F-9CEC-8208B260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8" y="113406"/>
            <a:ext cx="8832848" cy="123983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6806F7-578F-4FCD-9A89-43B47705EB9D}"/>
                  </a:ext>
                </a:extLst>
              </p:cNvPr>
              <p:cNvSpPr txBox="1"/>
              <p:nvPr/>
            </p:nvSpPr>
            <p:spPr>
              <a:xfrm>
                <a:off x="1416677" y="1409031"/>
                <a:ext cx="10084158" cy="533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Show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 u="sng" dirty="0">
                    <a:solidFill>
                      <a:srgbClr val="00B050"/>
                    </a:solidFill>
                  </a:rPr>
                  <a:t>Solution: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From the Legendre DE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/>
                  <a:t> is a solution of the differential equation so it satisfies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and with substitute by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then we got: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 ,then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6806F7-578F-4FCD-9A89-43B47705E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77" y="1409031"/>
                <a:ext cx="10084158" cy="5335563"/>
              </a:xfrm>
              <a:prstGeom prst="rect">
                <a:avLst/>
              </a:prstGeom>
              <a:blipFill>
                <a:blip r:embed="rId4"/>
                <a:stretch>
                  <a:fillRect l="-785" r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B968BA-5EB3-4429-9EB8-1D42BEBE58CC}"/>
              </a:ext>
            </a:extLst>
          </p:cNvPr>
          <p:cNvSpPr/>
          <p:nvPr/>
        </p:nvSpPr>
        <p:spPr>
          <a:xfrm>
            <a:off x="4971245" y="5615189"/>
            <a:ext cx="2897748" cy="11851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291F4D-CE65-422E-81F1-5B71E66C3C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I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ET" id="{7EE13B2E-4BB0-433F-AFD7-29F74CC391C4}" vid="{99C752BB-61C3-48C4-BE3D-0F887DCE85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86D9CE6FC794CBE0DB41B31B828F1" ma:contentTypeVersion="2" ma:contentTypeDescription="Create a new document." ma:contentTypeScope="" ma:versionID="bd232911195dc91503d144edce3f120c">
  <xsd:schema xmlns:xsd="http://www.w3.org/2001/XMLSchema" xmlns:xs="http://www.w3.org/2001/XMLSchema" xmlns:p="http://schemas.microsoft.com/office/2006/metadata/properties" xmlns:ns2="771cc2c4-4ed7-455c-b215-719e1e33c938" targetNamespace="http://schemas.microsoft.com/office/2006/metadata/properties" ma:root="true" ma:fieldsID="542512d122efd69ed3d61ab4ef88709d" ns2:_="">
    <xsd:import namespace="771cc2c4-4ed7-455c-b215-719e1e33c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cc2c4-4ed7-455c-b215-719e1e33c9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10539E-DE18-4675-A058-7A01538BC3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cc2c4-4ed7-455c-b215-719e1e33c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58E9D5-4DE9-4FE1-9BA3-D422459C9E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97981A-E78C-433B-A34A-8A4874BE975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AIET</Template>
  <TotalTime>1779</TotalTime>
  <Words>787</Words>
  <Application>Microsoft Office PowerPoint</Application>
  <PresentationFormat>Widescreen</PresentationFormat>
  <Paragraphs>103</Paragraphs>
  <Slides>21</Slides>
  <Notes>0</Notes>
  <HiddenSlides>0</HiddenSlides>
  <MMClips>19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AIET</vt:lpstr>
      <vt:lpstr>Special functions and Integral Transforms MAT 241</vt:lpstr>
      <vt:lpstr>  Lecture(9): Legendre Polynomials</vt:lpstr>
      <vt:lpstr>Legendre Polynomials</vt:lpstr>
      <vt:lpstr>Legendre Polynomial</vt:lpstr>
      <vt:lpstr>PowerPoint Presentation</vt:lpstr>
      <vt:lpstr>Example:</vt:lpstr>
      <vt:lpstr>Generating function for Legendre Polynomial</vt:lpstr>
      <vt:lpstr>Example:</vt:lpstr>
      <vt:lpstr>Example:</vt:lpstr>
      <vt:lpstr>Recurrence Relations for Legendre polynomials </vt:lpstr>
      <vt:lpstr>Example:</vt:lpstr>
      <vt:lpstr>PowerPoint Presentation</vt:lpstr>
      <vt:lpstr>Orthogonal properties of Legendre polynomials</vt:lpstr>
      <vt:lpstr>Example: </vt:lpstr>
      <vt:lpstr>PowerPoint Presentation</vt:lpstr>
      <vt:lpstr>Note:</vt:lpstr>
      <vt:lpstr>Example</vt:lpstr>
      <vt:lpstr>Example</vt:lpstr>
      <vt:lpstr>PowerPoint Presentation</vt:lpstr>
      <vt:lpstr>Example: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 E. Hassan</dc:creator>
  <cp:lastModifiedBy>DR.adel</cp:lastModifiedBy>
  <cp:revision>93</cp:revision>
  <dcterms:created xsi:type="dcterms:W3CDTF">2019-09-03T08:29:22Z</dcterms:created>
  <dcterms:modified xsi:type="dcterms:W3CDTF">2020-09-12T03:07:38Z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0x01010020B86D9CE6FC794CBE0DB41B31B828F1</vt:lpwstr>
  </property>
</Properties>
</file>